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1D81C-5EEC-48CE-BDEA-F3AD952601D2}" type="datetimeFigureOut">
              <a:rPr lang="ko-KR" altLang="en-US" smtClean="0"/>
              <a:t>2011-01-31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23A2D-F9FE-4AE3-8C86-487A9DC71D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3451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ko-KR" altLang="en-US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80DDAB-B307-4956-BDFC-9F5454EEAC92}" type="slidenum">
              <a:rPr lang="ko-KR" altLang="en-US" smtClean="0"/>
              <a:pPr>
                <a:defRPr/>
              </a:pPr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ko-KR" altLang="en-US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4042F6-B7B7-4C4A-A6DD-ABB78E5DEAE0}" type="slidenum">
              <a:rPr lang="ko-KR" altLang="en-US" smtClean="0"/>
              <a:pPr>
                <a:defRPr/>
              </a:pPr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914-5882-49F9-A1B0-B9F825113BE2}" type="datetimeFigureOut">
              <a:rPr lang="ko-KR" altLang="en-US" smtClean="0"/>
              <a:t>2011-01-31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A759-65FA-4909-A5CA-1E9451B6FD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914-5882-49F9-A1B0-B9F825113BE2}" type="datetimeFigureOut">
              <a:rPr lang="ko-KR" altLang="en-US" smtClean="0"/>
              <a:t>2011-01-31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A759-65FA-4909-A5CA-1E9451B6FD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914-5882-49F9-A1B0-B9F825113BE2}" type="datetimeFigureOut">
              <a:rPr lang="ko-KR" altLang="en-US" smtClean="0"/>
              <a:t>2011-01-31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A759-65FA-4909-A5CA-1E9451B6FD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18D22-C1C0-4916-B87E-CAA2CEA02FC0}" type="datetimeFigureOut">
              <a:rPr lang="ko-KR" altLang="en-US"/>
              <a:pPr>
                <a:defRPr/>
              </a:pPr>
              <a:t>2011-01-31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B7C98-9E8E-46FE-B998-E9DBCE34DCE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914-5882-49F9-A1B0-B9F825113BE2}" type="datetimeFigureOut">
              <a:rPr lang="ko-KR" altLang="en-US" smtClean="0"/>
              <a:t>2011-01-31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A759-65FA-4909-A5CA-1E9451B6FD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914-5882-49F9-A1B0-B9F825113BE2}" type="datetimeFigureOut">
              <a:rPr lang="ko-KR" altLang="en-US" smtClean="0"/>
              <a:t>2011-01-31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A759-65FA-4909-A5CA-1E9451B6FD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914-5882-49F9-A1B0-B9F825113BE2}" type="datetimeFigureOut">
              <a:rPr lang="ko-KR" altLang="en-US" smtClean="0"/>
              <a:t>2011-01-31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A759-65FA-4909-A5CA-1E9451B6FD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914-5882-49F9-A1B0-B9F825113BE2}" type="datetimeFigureOut">
              <a:rPr lang="ko-KR" altLang="en-US" smtClean="0"/>
              <a:t>2011-01-31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A759-65FA-4909-A5CA-1E9451B6FD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914-5882-49F9-A1B0-B9F825113BE2}" type="datetimeFigureOut">
              <a:rPr lang="ko-KR" altLang="en-US" smtClean="0"/>
              <a:t>2011-01-31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A759-65FA-4909-A5CA-1E9451B6FD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914-5882-49F9-A1B0-B9F825113BE2}" type="datetimeFigureOut">
              <a:rPr lang="ko-KR" altLang="en-US" smtClean="0"/>
              <a:t>2011-01-31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A759-65FA-4909-A5CA-1E9451B6FD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914-5882-49F9-A1B0-B9F825113BE2}" type="datetimeFigureOut">
              <a:rPr lang="ko-KR" altLang="en-US" smtClean="0"/>
              <a:t>2011-01-31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A759-65FA-4909-A5CA-1E9451B6FD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914-5882-49F9-A1B0-B9F825113BE2}" type="datetimeFigureOut">
              <a:rPr lang="ko-KR" altLang="en-US" smtClean="0"/>
              <a:t>2011-01-31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8A759-65FA-4909-A5CA-1E9451B6FD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C1914-5882-49F9-A1B0-B9F825113BE2}" type="datetimeFigureOut">
              <a:rPr lang="ko-KR" altLang="en-US" smtClean="0"/>
              <a:t>2011-01-31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8A759-65FA-4909-A5CA-1E9451B6FD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b="1" dirty="0" smtClean="0"/>
              <a:t>샘플 </a:t>
            </a:r>
            <a:r>
              <a:rPr lang="en-US" altLang="ko-KR" b="1" dirty="0" smtClean="0"/>
              <a:t>1</a:t>
            </a:r>
            <a:endParaRPr lang="ko-KR" altLang="en-US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80"/>
          <p:cNvSpPr>
            <a:spLocks noChangeArrowheads="1"/>
          </p:cNvSpPr>
          <p:nvPr/>
        </p:nvSpPr>
        <p:spPr bwMode="auto">
          <a:xfrm>
            <a:off x="1543050" y="6384925"/>
            <a:ext cx="269875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ko-KR" altLang="en-US" sz="1000">
                <a:solidFill>
                  <a:srgbClr val="000000"/>
                </a:solidFill>
                <a:latin typeface="바탕" pitchFamily="18" charset="-127"/>
                <a:ea typeface="맑은 고딕" pitchFamily="50" charset="-127"/>
              </a:rPr>
              <a:t> </a:t>
            </a:r>
            <a:r>
              <a:rPr kumimoji="0" lang="ko-KR" altLang="en-US" sz="1000">
                <a:solidFill>
                  <a:srgbClr val="000000"/>
                </a:solidFill>
                <a:ea typeface="맑은 고딕" pitchFamily="50" charset="-127"/>
              </a:rPr>
              <a:t> </a:t>
            </a:r>
            <a:endParaRPr kumimoji="0" lang="ko-KR" altLang="en-US" sz="600">
              <a:latin typeface="맑은 고딕" pitchFamily="50" charset="-127"/>
              <a:ea typeface="맑은 고딕" pitchFamily="50" charset="-127"/>
            </a:endParaRPr>
          </a:p>
          <a:p>
            <a:pPr eaLnBrk="0" latinLnBrk="0" hangingPunct="0"/>
            <a:r>
              <a:rPr kumimoji="0" lang="ko-KR" altLang="en-US" sz="1000">
                <a:solidFill>
                  <a:srgbClr val="000000"/>
                </a:solidFill>
                <a:latin typeface="바탕" pitchFamily="18" charset="-127"/>
                <a:ea typeface="맑은 고딕" pitchFamily="50" charset="-127"/>
              </a:rPr>
              <a:t> </a:t>
            </a:r>
            <a:r>
              <a:rPr kumimoji="0" lang="ko-KR" altLang="en-US" sz="1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ko-KR" altLang="en-US" sz="600">
              <a:latin typeface="맑은 고딕" pitchFamily="50" charset="-127"/>
              <a:ea typeface="맑은 고딕" pitchFamily="50" charset="-127"/>
            </a:endParaRPr>
          </a:p>
          <a:p>
            <a:pPr eaLnBrk="0" latinLnBrk="0" hangingPunct="0"/>
            <a:endParaRPr kumimoji="0"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147" name="Rectangle 291"/>
          <p:cNvSpPr>
            <a:spLocks noChangeArrowheads="1"/>
          </p:cNvSpPr>
          <p:nvPr/>
        </p:nvSpPr>
        <p:spPr bwMode="auto">
          <a:xfrm>
            <a:off x="1308100" y="-2951163"/>
            <a:ext cx="269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ko-KR" altLang="en-US" sz="1000">
                <a:solidFill>
                  <a:srgbClr val="000000"/>
                </a:solidFill>
                <a:latin typeface="바탕" pitchFamily="18" charset="-127"/>
                <a:ea typeface="맑은 고딕" pitchFamily="50" charset="-127"/>
              </a:rPr>
              <a:t> </a:t>
            </a:r>
            <a:r>
              <a:rPr kumimoji="0" lang="ko-KR" altLang="en-US" sz="1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ko-KR" altLang="en-US" sz="600">
              <a:latin typeface="맑은 고딕" pitchFamily="50" charset="-127"/>
              <a:ea typeface="맑은 고딕" pitchFamily="50" charset="-127"/>
            </a:endParaRPr>
          </a:p>
          <a:p>
            <a:pPr eaLnBrk="0" latinLnBrk="0" hangingPunct="0"/>
            <a:endParaRPr kumimoji="0"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42742" name="Group 758"/>
          <p:cNvGraphicFramePr>
            <a:graphicFrameLocks noGrp="1"/>
          </p:cNvGraphicFramePr>
          <p:nvPr/>
        </p:nvGraphicFramePr>
        <p:xfrm>
          <a:off x="1116013" y="188913"/>
          <a:ext cx="6956448" cy="1153161"/>
        </p:xfrm>
        <a:graphic>
          <a:graphicData uri="http://schemas.openxmlformats.org/drawingml/2006/table">
            <a:tbl>
              <a:tblPr/>
              <a:tblGrid>
                <a:gridCol w="405710"/>
                <a:gridCol w="949956"/>
                <a:gridCol w="946658"/>
                <a:gridCol w="2447456"/>
                <a:gridCol w="265525"/>
                <a:gridCol w="819667"/>
                <a:gridCol w="1121476"/>
              </a:tblGrid>
              <a:tr h="2143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No,</a:t>
                      </a:r>
                      <a:endPara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/>
                          <a:ea typeface="맑은 고딕" pitchFamily="50" charset="-127"/>
                        </a:rPr>
                        <a:t> </a:t>
                      </a: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ko-KR" alt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/>
                          <a:ea typeface="맑은 고딕" pitchFamily="50" charset="-127"/>
                        </a:rPr>
                        <a:t> </a:t>
                      </a: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ko-KR" alt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PRIVATE &amp; CONFIDENTIAL</a:t>
                      </a:r>
                      <a:endPara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/>
                          <a:ea typeface="맑은 고딕" pitchFamily="50" charset="-127"/>
                        </a:rPr>
                        <a:t> </a:t>
                      </a: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ko-KR" alt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/>
                          <a:ea typeface="맑은 고딕" pitchFamily="50" charset="-127"/>
                        </a:rPr>
                        <a:t> 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사진</a:t>
                      </a:r>
                      <a:endParaRPr kumimoji="0" lang="ko-KR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ko-KR" alt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/>
                          <a:ea typeface="맑은 고딕" pitchFamily="50" charset="-127"/>
                        </a:rPr>
                        <a:t> </a:t>
                      </a: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ko-KR" alt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1117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휴먼엑스포" pitchFamily="18" charset="-127"/>
                        </a:rPr>
                        <a:t>APPLICATION FOR EMPLOYMENT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E8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/>
                          <a:ea typeface="맑은 고딕" pitchFamily="50" charset="-127"/>
                        </a:rPr>
                        <a:t> </a:t>
                      </a: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ko-KR" alt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4313">
                <a:tc gridSpan="5"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/>
                          <a:ea typeface="맑은 고딕" pitchFamily="50" charset="-127"/>
                        </a:rPr>
                        <a:t> </a:t>
                      </a:r>
                      <a:r>
                        <a:rPr kumimoji="0" lang="ko-KR" alt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ko-KR" alt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/>
                          <a:ea typeface="맑은 고딕" pitchFamily="50" charset="-127"/>
                        </a:rPr>
                        <a:t> </a:t>
                      </a:r>
                      <a:r>
                        <a:rPr kumimoji="0" lang="ko-KR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ko-KR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78" name="Rectangle 360"/>
          <p:cNvSpPr>
            <a:spLocks noChangeArrowheads="1"/>
          </p:cNvSpPr>
          <p:nvPr/>
        </p:nvSpPr>
        <p:spPr bwMode="auto">
          <a:xfrm>
            <a:off x="1116013" y="1196975"/>
            <a:ext cx="220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ko-KR" altLang="en-US" sz="1000">
                <a:solidFill>
                  <a:srgbClr val="000000"/>
                </a:solidFill>
                <a:latin typeface="바탕" pitchFamily="18" charset="-127"/>
                <a:ea typeface="맑은 고딕" pitchFamily="50" charset="-127"/>
              </a:rPr>
              <a:t> </a:t>
            </a:r>
            <a:r>
              <a:rPr kumimoji="0" lang="ko-KR" altLang="en-US" sz="1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ko-KR" altLang="en-US" sz="600">
              <a:latin typeface="맑은 고딕" pitchFamily="50" charset="-127"/>
              <a:ea typeface="맑은 고딕" pitchFamily="50" charset="-127"/>
            </a:endParaRPr>
          </a:p>
          <a:p>
            <a:pPr eaLnBrk="0" latinLnBrk="0" hangingPunct="0"/>
            <a:r>
              <a:rPr kumimoji="0" lang="en-US" altLang="ko-KR" sz="1200" b="1" dirty="0">
                <a:solidFill>
                  <a:srgbClr val="000000"/>
                </a:solidFill>
                <a:latin typeface="맑은 고딕" pitchFamily="50" charset="-127"/>
                <a:ea typeface="바탕" pitchFamily="18" charset="-127"/>
              </a:rPr>
              <a:t>1. PERSONAL PARTICULARS</a:t>
            </a:r>
            <a:endParaRPr kumimoji="0" lang="en-US" altLang="ko-KR" sz="600" dirty="0">
              <a:latin typeface="맑은 고딕" pitchFamily="50" charset="-127"/>
            </a:endParaRPr>
          </a:p>
          <a:p>
            <a:pPr eaLnBrk="0" latinLnBrk="0" hangingPunct="0"/>
            <a:endParaRPr kumimoji="0" lang="en-US" altLang="ko-KR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42738" name="Group 7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943196"/>
              </p:ext>
            </p:extLst>
          </p:nvPr>
        </p:nvGraphicFramePr>
        <p:xfrm>
          <a:off x="785786" y="1700213"/>
          <a:ext cx="7143800" cy="1366203"/>
        </p:xfrm>
        <a:graphic>
          <a:graphicData uri="http://schemas.openxmlformats.org/drawingml/2006/table">
            <a:tbl>
              <a:tblPr/>
              <a:tblGrid>
                <a:gridCol w="1428760"/>
                <a:gridCol w="2265794"/>
                <a:gridCol w="3449246"/>
              </a:tblGrid>
              <a:tr h="3603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Name in Full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Analyn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sanez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( 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안알린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Sex: M / </a:t>
                      </a:r>
                      <a:r>
                        <a:rPr kumimoji="0" lang="en-US" altLang="ko-KR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F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"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Date of Birth 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:       AUGUST 31 1983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65113"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Current Address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:    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강서구  가양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2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동 강변 아파트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302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동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207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호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60338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Marital Status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:       MARRIED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Tel 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:  01084308331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338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Cell phone: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E-mail 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:  BLANKARROW@YAHOO.COM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01" name="Rectangle 440"/>
          <p:cNvSpPr>
            <a:spLocks noChangeArrowheads="1"/>
          </p:cNvSpPr>
          <p:nvPr/>
        </p:nvSpPr>
        <p:spPr bwMode="auto">
          <a:xfrm>
            <a:off x="1000100" y="3143248"/>
            <a:ext cx="1282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ko-KR" altLang="en-US" sz="1000" dirty="0">
                <a:solidFill>
                  <a:srgbClr val="000000"/>
                </a:solidFill>
                <a:latin typeface="바탕" pitchFamily="18" charset="-127"/>
              </a:rPr>
              <a:t> </a:t>
            </a:r>
            <a:r>
              <a:rPr kumimoji="0" lang="ko-KR" altLang="en-US" sz="1000" dirty="0">
                <a:solidFill>
                  <a:srgbClr val="000000"/>
                </a:solidFill>
                <a:latin typeface="맑은 고딕" pitchFamily="50" charset="-127"/>
              </a:rPr>
              <a:t> </a:t>
            </a:r>
            <a:endParaRPr kumimoji="0" lang="ko-KR" altLang="en-US" sz="600" dirty="0">
              <a:latin typeface="맑은 고딕" pitchFamily="50" charset="-127"/>
              <a:ea typeface="맑은 고딕" pitchFamily="50" charset="-127"/>
            </a:endParaRPr>
          </a:p>
          <a:p>
            <a:pPr eaLnBrk="0" latinLnBrk="0" hangingPunct="0"/>
            <a:r>
              <a:rPr kumimoji="0" lang="en-US" altLang="ko-KR" sz="1200" b="1" dirty="0">
                <a:solidFill>
                  <a:srgbClr val="000000"/>
                </a:solidFill>
                <a:latin typeface="맑은 고딕" pitchFamily="50" charset="-127"/>
                <a:ea typeface="바탕" pitchFamily="18" charset="-127"/>
              </a:rPr>
              <a:t>2. EDUCATION</a:t>
            </a:r>
            <a:r>
              <a:rPr kumimoji="0" lang="en-US" altLang="ko-KR" sz="1200" dirty="0">
                <a:solidFill>
                  <a:srgbClr val="000000"/>
                </a:solidFill>
                <a:latin typeface="맑은 고딕" pitchFamily="50" charset="-127"/>
                <a:ea typeface="바탕" pitchFamily="18" charset="-127"/>
              </a:rPr>
              <a:t> </a:t>
            </a:r>
            <a:endParaRPr kumimoji="0" lang="en-US" altLang="ko-KR" sz="600" dirty="0">
              <a:latin typeface="맑은 고딕" pitchFamily="50" charset="-127"/>
            </a:endParaRPr>
          </a:p>
          <a:p>
            <a:pPr eaLnBrk="0" latinLnBrk="0" hangingPunct="0"/>
            <a:endParaRPr kumimoji="0" lang="en-US" altLang="ko-KR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42739" name="Group 7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327888"/>
              </p:ext>
            </p:extLst>
          </p:nvPr>
        </p:nvGraphicFramePr>
        <p:xfrm>
          <a:off x="785786" y="3284984"/>
          <a:ext cx="7215237" cy="2367136"/>
        </p:xfrm>
        <a:graphic>
          <a:graphicData uri="http://schemas.openxmlformats.org/drawingml/2006/table">
            <a:tbl>
              <a:tblPr/>
              <a:tblGrid>
                <a:gridCol w="1428157"/>
                <a:gridCol w="4414763"/>
                <a:gridCol w="1372317"/>
              </a:tblGrid>
              <a:tr h="6831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Period (From/To)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Name of School 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새굴림" pitchFamily="18" charset="-127"/>
                        </a:rPr>
                        <a:t>Subjects Studied and Degree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00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1990-1996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San Gabrielle 1 Elementary school ( Philippines)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English, Math, History, Science,</a:t>
                      </a:r>
                      <a:endParaRPr kumimoji="0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1997-2000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General Mariano Alvarez Technical High School ( Philippines)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English, Math science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Physics</a:t>
                      </a: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CAT</a:t>
                      </a: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20" name="Rectangle 499"/>
          <p:cNvSpPr>
            <a:spLocks noChangeArrowheads="1"/>
          </p:cNvSpPr>
          <p:nvPr/>
        </p:nvSpPr>
        <p:spPr bwMode="auto">
          <a:xfrm>
            <a:off x="1308100" y="5321300"/>
            <a:ext cx="269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ko-KR" altLang="en-US" sz="1000">
                <a:solidFill>
                  <a:srgbClr val="000000"/>
                </a:solidFill>
                <a:latin typeface="바탕" pitchFamily="18" charset="-127"/>
              </a:rPr>
              <a:t> </a:t>
            </a:r>
            <a:r>
              <a:rPr kumimoji="0" lang="ko-KR" altLang="en-US" sz="1000">
                <a:solidFill>
                  <a:srgbClr val="000000"/>
                </a:solidFill>
                <a:latin typeface="맑은 고딕" pitchFamily="50" charset="-127"/>
              </a:rPr>
              <a:t> </a:t>
            </a:r>
            <a:endParaRPr kumimoji="0" lang="ko-KR" altLang="en-US" sz="600">
              <a:latin typeface="맑은 고딕" pitchFamily="50" charset="-127"/>
              <a:ea typeface="맑은 고딕" pitchFamily="50" charset="-127"/>
            </a:endParaRPr>
          </a:p>
          <a:p>
            <a:pPr eaLnBrk="0" latinLnBrk="0" hangingPunct="0"/>
            <a:endParaRPr kumimoji="0"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42740" name="Group 7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905397"/>
              </p:ext>
            </p:extLst>
          </p:nvPr>
        </p:nvGraphicFramePr>
        <p:xfrm>
          <a:off x="827584" y="5511652"/>
          <a:ext cx="7056784" cy="1493520"/>
        </p:xfrm>
        <a:graphic>
          <a:graphicData uri="http://schemas.openxmlformats.org/drawingml/2006/table">
            <a:tbl>
              <a:tblPr/>
              <a:tblGrid>
                <a:gridCol w="1242023"/>
                <a:gridCol w="1499226"/>
                <a:gridCol w="208131"/>
                <a:gridCol w="1243715"/>
                <a:gridCol w="208131"/>
                <a:gridCol w="1311400"/>
                <a:gridCol w="1344158"/>
              </a:tblGrid>
              <a:tr h="0">
                <a:tc gridSpan="7"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3. FOREIGN LANGUAGES</a:t>
                      </a:r>
                      <a:endParaRPr kumimoji="0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* 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A: Fluent B: Fair C: Poor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/>
                          <a:ea typeface="맑은 고딕" pitchFamily="50" charset="-127"/>
                        </a:rPr>
                        <a:t> 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/>
                          <a:ea typeface="맑은 고딕" pitchFamily="50" charset="-127"/>
                        </a:rPr>
                        <a:t> 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Language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Understanding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Speaking</a:t>
                      </a:r>
                      <a:endParaRPr kumimoji="0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Reading</a:t>
                      </a:r>
                      <a:endParaRPr kumimoji="0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Writing</a:t>
                      </a:r>
                      <a:endParaRPr kumimoji="0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English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A B C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A B C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A B C</a:t>
                      </a:r>
                      <a:endParaRPr kumimoji="0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A B C</a:t>
                      </a:r>
                      <a:endParaRPr kumimoji="0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      Japanese</a:t>
                      </a:r>
                      <a:endParaRPr kumimoji="0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A B C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A B C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A B C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A B C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/>
                          <a:ea typeface="맑은 고딕" pitchFamily="50" charset="-127"/>
                        </a:rPr>
                        <a:t> </a:t>
                      </a:r>
                      <a:r>
                        <a:rPr kumimoji="0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A B C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A B C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A B C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A B C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57" name="Rectangle 692"/>
          <p:cNvSpPr>
            <a:spLocks noChangeArrowheads="1"/>
          </p:cNvSpPr>
          <p:nvPr/>
        </p:nvSpPr>
        <p:spPr bwMode="auto">
          <a:xfrm>
            <a:off x="1308100" y="74183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ko-KR" altLang="en-US" sz="1000">
                <a:solidFill>
                  <a:srgbClr val="000000"/>
                </a:solidFill>
                <a:latin typeface="바탕" pitchFamily="18" charset="-127"/>
              </a:rPr>
              <a:t> </a:t>
            </a:r>
            <a:r>
              <a:rPr kumimoji="0" lang="ko-KR" altLang="en-US" sz="1000">
                <a:solidFill>
                  <a:srgbClr val="000000"/>
                </a:solidFill>
                <a:latin typeface="맑은 고딕" pitchFamily="50" charset="-127"/>
              </a:rPr>
              <a:t> </a:t>
            </a:r>
            <a:endParaRPr kumimoji="0" lang="ko-KR" altLang="en-US" sz="600">
              <a:latin typeface="맑은 고딕" pitchFamily="50" charset="-127"/>
              <a:ea typeface="맑은 고딕" pitchFamily="50" charset="-127"/>
            </a:endParaRPr>
          </a:p>
          <a:p>
            <a:pPr eaLnBrk="0" latinLnBrk="0" hangingPunct="0"/>
            <a:endParaRPr kumimoji="0" lang="ko-KR" altLang="en-US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153" name="Group 121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775079205"/>
              </p:ext>
            </p:extLst>
          </p:nvPr>
        </p:nvGraphicFramePr>
        <p:xfrm>
          <a:off x="857224" y="549275"/>
          <a:ext cx="7099326" cy="899478"/>
        </p:xfrm>
        <a:graphic>
          <a:graphicData uri="http://schemas.openxmlformats.org/drawingml/2006/table">
            <a:tbl>
              <a:tblPr/>
              <a:tblGrid>
                <a:gridCol w="3667448"/>
                <a:gridCol w="1979743"/>
                <a:gridCol w="1452135"/>
              </a:tblGrid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Name of License and Qualification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Date obtained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Obtained from</a:t>
                      </a:r>
                      <a:endParaRPr kumimoji="0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TEYL (Teaching English to young learners)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84" name="Rectangle 21"/>
          <p:cNvSpPr>
            <a:spLocks noChangeArrowheads="1"/>
          </p:cNvSpPr>
          <p:nvPr/>
        </p:nvSpPr>
        <p:spPr bwMode="auto">
          <a:xfrm>
            <a:off x="827088" y="260350"/>
            <a:ext cx="3925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kumimoji="0" lang="en-US" altLang="ko-KR" sz="1200" b="1"/>
              <a:t>4. LICENSES AND QUALIFICATIONS</a:t>
            </a:r>
          </a:p>
        </p:txBody>
      </p:sp>
      <p:graphicFrame>
        <p:nvGraphicFramePr>
          <p:cNvPr id="44152" name="Group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79603"/>
              </p:ext>
            </p:extLst>
          </p:nvPr>
        </p:nvGraphicFramePr>
        <p:xfrm>
          <a:off x="857224" y="1773238"/>
          <a:ext cx="7099326" cy="1127760"/>
        </p:xfrm>
        <a:graphic>
          <a:graphicData uri="http://schemas.openxmlformats.org/drawingml/2006/table">
            <a:tbl>
              <a:tblPr/>
              <a:tblGrid>
                <a:gridCol w="737362"/>
                <a:gridCol w="1492471"/>
                <a:gridCol w="524383"/>
                <a:gridCol w="1837757"/>
                <a:gridCol w="1048764"/>
                <a:gridCol w="1458589"/>
              </a:tblGrid>
              <a:tr h="223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Relation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Name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Age</a:t>
                      </a:r>
                      <a:endParaRPr kumimoji="0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Occupation</a:t>
                      </a:r>
                      <a:endParaRPr kumimoji="0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Position</a:t>
                      </a:r>
                      <a:endParaRPr kumimoji="0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Live Together</a:t>
                      </a:r>
                      <a:endParaRPr kumimoji="0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Mother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Marlen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sanez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50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security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Delivery assistant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Yes No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Father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Arthur </a:t>
                      </a: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sanez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50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driver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Driver   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Yes No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/>
                          <a:ea typeface="맑은 고딕" pitchFamily="50" charset="-127"/>
                        </a:rPr>
                        <a:t> </a:t>
                      </a:r>
                      <a:r>
                        <a:rPr kumimoji="0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/>
                          <a:ea typeface="맑은 고딕" pitchFamily="50" charset="-127"/>
                        </a:rPr>
                        <a:t> </a:t>
                      </a:r>
                      <a:r>
                        <a:rPr kumimoji="0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/>
                          <a:ea typeface="맑은 고딕" pitchFamily="50" charset="-127"/>
                        </a:rPr>
                        <a:t> </a:t>
                      </a:r>
                      <a:r>
                        <a:rPr kumimoji="0" lang="ko-KR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ko-KR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/>
                          <a:ea typeface="맑은 고딕" pitchFamily="50" charset="-127"/>
                        </a:rPr>
                        <a:t> 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Yes No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22" name="Rectangle 59"/>
          <p:cNvSpPr>
            <a:spLocks noChangeArrowheads="1"/>
          </p:cNvSpPr>
          <p:nvPr/>
        </p:nvSpPr>
        <p:spPr bwMode="auto">
          <a:xfrm>
            <a:off x="900113" y="2708275"/>
            <a:ext cx="20716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ko-KR" altLang="en-US" sz="1000" dirty="0">
                <a:solidFill>
                  <a:srgbClr val="000000"/>
                </a:solidFill>
                <a:latin typeface="바탕" pitchFamily="18" charset="-127"/>
              </a:rPr>
              <a:t> </a:t>
            </a:r>
            <a:r>
              <a:rPr kumimoji="0" lang="ko-KR" altLang="en-US" sz="1000" dirty="0">
                <a:solidFill>
                  <a:srgbClr val="000000"/>
                </a:solidFill>
                <a:latin typeface="맑은 고딕" pitchFamily="50" charset="-127"/>
              </a:rPr>
              <a:t> </a:t>
            </a:r>
            <a:endParaRPr kumimoji="0" lang="ko-KR" altLang="en-US" sz="600" dirty="0">
              <a:latin typeface="맑은 고딕" pitchFamily="50" charset="-127"/>
              <a:ea typeface="맑은 고딕" pitchFamily="50" charset="-127"/>
            </a:endParaRPr>
          </a:p>
          <a:p>
            <a:pPr eaLnBrk="0" latinLnBrk="0" hangingPunct="0"/>
            <a:r>
              <a:rPr kumimoji="0" lang="en-US" altLang="ko-KR" sz="1200" b="1" dirty="0">
                <a:solidFill>
                  <a:srgbClr val="000000"/>
                </a:solidFill>
                <a:latin typeface="맑은 고딕" pitchFamily="50" charset="-127"/>
                <a:ea typeface="바탕" pitchFamily="18" charset="-127"/>
              </a:rPr>
              <a:t>6. EMPLOYMENT HISTORY</a:t>
            </a:r>
            <a:endParaRPr kumimoji="0" lang="en-US" altLang="ko-KR" sz="600" dirty="0">
              <a:latin typeface="맑은 고딕" pitchFamily="50" charset="-127"/>
            </a:endParaRPr>
          </a:p>
          <a:p>
            <a:pPr eaLnBrk="0" latinLnBrk="0" hangingPunct="0"/>
            <a:endParaRPr kumimoji="0" lang="en-US" altLang="ko-KR" dirty="0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44148" name="Group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62281"/>
              </p:ext>
            </p:extLst>
          </p:nvPr>
        </p:nvGraphicFramePr>
        <p:xfrm>
          <a:off x="857224" y="3141663"/>
          <a:ext cx="7099326" cy="1756728"/>
        </p:xfrm>
        <a:graphic>
          <a:graphicData uri="http://schemas.openxmlformats.org/drawingml/2006/table">
            <a:tbl>
              <a:tblPr/>
              <a:tblGrid>
                <a:gridCol w="1421479"/>
                <a:gridCol w="2215312"/>
                <a:gridCol w="2142706"/>
                <a:gridCol w="1319829"/>
              </a:tblGrid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Period (From/To)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Company Name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Position Held and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Main Duties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바탕" pitchFamily="18" charset="-127"/>
                        </a:rPr>
                        <a:t>Remark</a:t>
                      </a:r>
                      <a:endParaRPr kumimoji="0" lang="en-US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JUNE 2003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JUNE 2005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KOFOU( color printing corporation)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QC( quality control)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OCTOBER 16, 2006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OCTOBER 13,2007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BIG PHILIPPINES CORPORATION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Team leader and machine operator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/>
                          <a:ea typeface="맑은 고딕" pitchFamily="50" charset="-127"/>
                        </a:rPr>
                        <a:t> </a:t>
                      </a:r>
                      <a:r>
                        <a:rPr kumimoji="0" lang="ko-KR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ko-KR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/>
                          <a:ea typeface="맑은 고딕" pitchFamily="50" charset="-127"/>
                        </a:rPr>
                        <a:t> 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kumimoji="0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50" name="Rectangle 87"/>
          <p:cNvSpPr>
            <a:spLocks noChangeArrowheads="1"/>
          </p:cNvSpPr>
          <p:nvPr/>
        </p:nvSpPr>
        <p:spPr bwMode="auto">
          <a:xfrm>
            <a:off x="900113" y="4221163"/>
            <a:ext cx="32416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kumimoji="0" lang="ko-KR" altLang="en-US" sz="1000">
                <a:solidFill>
                  <a:srgbClr val="000000"/>
                </a:solidFill>
                <a:latin typeface="바탕" pitchFamily="18" charset="-127"/>
                <a:ea typeface="맑은 고딕" pitchFamily="50" charset="-127"/>
              </a:rPr>
              <a:t> </a:t>
            </a:r>
            <a:r>
              <a:rPr kumimoji="0" lang="ko-KR" altLang="en-US" sz="1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ko-KR" altLang="en-US" sz="600">
              <a:latin typeface="맑은 고딕" pitchFamily="50" charset="-127"/>
              <a:ea typeface="맑은 고딕" pitchFamily="50" charset="-127"/>
            </a:endParaRPr>
          </a:p>
          <a:p>
            <a:pPr eaLnBrk="0" latinLnBrk="0" hangingPunct="0"/>
            <a:r>
              <a:rPr kumimoji="0" lang="ko-KR" altLang="en-US" sz="1000">
                <a:solidFill>
                  <a:srgbClr val="000000"/>
                </a:solidFill>
                <a:latin typeface="바탕" pitchFamily="18" charset="-127"/>
                <a:ea typeface="맑은 고딕" pitchFamily="50" charset="-127"/>
              </a:rPr>
              <a:t> </a:t>
            </a:r>
            <a:r>
              <a:rPr kumimoji="0" lang="ko-KR" altLang="en-US" sz="1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ko-KR" altLang="en-US" sz="600">
              <a:latin typeface="맑은 고딕" pitchFamily="50" charset="-127"/>
              <a:ea typeface="맑은 고딕" pitchFamily="50" charset="-127"/>
            </a:endParaRPr>
          </a:p>
          <a:p>
            <a:pPr eaLnBrk="0" latinLnBrk="0" hangingPunct="0"/>
            <a:r>
              <a:rPr kumimoji="0" lang="ko-KR" altLang="en-US" sz="1000">
                <a:solidFill>
                  <a:srgbClr val="000000"/>
                </a:solidFill>
                <a:latin typeface="바탕" pitchFamily="18" charset="-127"/>
                <a:ea typeface="맑은 고딕" pitchFamily="50" charset="-127"/>
              </a:rPr>
              <a:t> </a:t>
            </a:r>
            <a:r>
              <a:rPr kumimoji="0" lang="ko-KR" altLang="en-US" sz="1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ko-KR" altLang="en-US" sz="600">
              <a:latin typeface="맑은 고딕" pitchFamily="50" charset="-127"/>
              <a:ea typeface="맑은 고딕" pitchFamily="50" charset="-127"/>
            </a:endParaRPr>
          </a:p>
          <a:p>
            <a:pPr eaLnBrk="0" latinLnBrk="0" hangingPunct="0"/>
            <a:r>
              <a:rPr kumimoji="0" lang="en-US" altLang="ko-KR" sz="1200" b="1">
                <a:solidFill>
                  <a:srgbClr val="000000"/>
                </a:solidFill>
                <a:latin typeface="맑은 고딕" pitchFamily="50" charset="-127"/>
                <a:ea typeface="바탕" pitchFamily="18" charset="-127"/>
              </a:rPr>
              <a:t>7. </a:t>
            </a:r>
            <a:r>
              <a:rPr kumimoji="0" lang="en-US" altLang="ko-KR" sz="1100" b="1">
                <a:solidFill>
                  <a:srgbClr val="000000"/>
                </a:solidFill>
                <a:latin typeface="맑은 고딕" pitchFamily="50" charset="-127"/>
              </a:rPr>
              <a:t>SKILLS &amp; SPECIAL ACHIEVEMENTS</a:t>
            </a:r>
            <a:endParaRPr kumimoji="0" lang="en-US" altLang="ko-KR" sz="600">
              <a:latin typeface="맑은 고딕" pitchFamily="50" charset="-127"/>
            </a:endParaRPr>
          </a:p>
          <a:p>
            <a:pPr eaLnBrk="0" latinLnBrk="0" hangingPunct="0"/>
            <a:endParaRPr kumimoji="0" lang="en-US" altLang="ko-KR"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44149" name="Group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208776"/>
              </p:ext>
            </p:extLst>
          </p:nvPr>
        </p:nvGraphicFramePr>
        <p:xfrm>
          <a:off x="857224" y="5013325"/>
          <a:ext cx="7099326" cy="472440"/>
        </p:xfrm>
        <a:graphic>
          <a:graphicData uri="http://schemas.openxmlformats.org/drawingml/2006/table">
            <a:tbl>
              <a:tblPr/>
              <a:tblGrid>
                <a:gridCol w="7099326"/>
              </a:tblGrid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Skilled in basic OA programs such as MS-office, HWP, and internet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INTERNET</a:t>
                      </a:r>
                      <a:endParaRPr kumimoji="0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151" name="Group 119"/>
          <p:cNvGraphicFramePr>
            <a:graphicFrameLocks noGrp="1"/>
          </p:cNvGraphicFramePr>
          <p:nvPr/>
        </p:nvGraphicFramePr>
        <p:xfrm>
          <a:off x="857224" y="5876925"/>
          <a:ext cx="7099326" cy="620713"/>
        </p:xfrm>
        <a:graphic>
          <a:graphicData uri="http://schemas.openxmlformats.org/drawingml/2006/table">
            <a:tbl>
              <a:tblPr/>
              <a:tblGrid>
                <a:gridCol w="7099326"/>
              </a:tblGrid>
              <a:tr h="620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 certify that all statements made in this application are true and correct to the best of my knowledge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2010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Applicant</a:t>
                      </a: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맑은 고딕" pitchFamily="50" charset="-127"/>
                        </a:rPr>
                        <a:t>’</a:t>
                      </a:r>
                      <a:r>
                        <a:rPr kumimoji="0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</a:t>
                      </a: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598B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65" name="Rectangle 102"/>
          <p:cNvSpPr>
            <a:spLocks noChangeArrowheads="1"/>
          </p:cNvSpPr>
          <p:nvPr/>
        </p:nvSpPr>
        <p:spPr bwMode="auto">
          <a:xfrm>
            <a:off x="900113" y="1484313"/>
            <a:ext cx="15113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altLang="ko-KR" sz="1200" b="1">
                <a:solidFill>
                  <a:srgbClr val="000000"/>
                </a:solidFill>
                <a:latin typeface="맑은 고딕" pitchFamily="50" charset="-127"/>
                <a:ea typeface="바탕" pitchFamily="18" charset="-127"/>
              </a:rPr>
              <a:t>5. FAMILY STATUS</a:t>
            </a:r>
            <a:endParaRPr kumimoji="0" lang="en-US" altLang="ko-KR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291</Words>
  <Application>Microsoft Office PowerPoint</Application>
  <PresentationFormat>On-screen Show (4:3)</PresentationFormat>
  <Paragraphs>124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테마</vt:lpstr>
      <vt:lpstr>샘플 1</vt:lpstr>
      <vt:lpstr>PowerPoint Presentation</vt:lpstr>
      <vt:lpstr>PowerPoint Presentation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샘플 1</dc:title>
  <dc:creator>.</dc:creator>
  <cp:lastModifiedBy>Owner</cp:lastModifiedBy>
  <cp:revision>4</cp:revision>
  <dcterms:created xsi:type="dcterms:W3CDTF">2010-07-30T03:03:25Z</dcterms:created>
  <dcterms:modified xsi:type="dcterms:W3CDTF">2011-01-31T09:54:26Z</dcterms:modified>
</cp:coreProperties>
</file>